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3" r:id="rId4"/>
    <p:sldId id="262" r:id="rId5"/>
    <p:sldId id="261" r:id="rId6"/>
    <p:sldId id="257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91753-434F-4F31-BF6F-A682DD9830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8C5D70-0DB6-4721-8FA3-18D18D048B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4AFDF-BE12-4A26-A685-20B14A3B2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ADB6A-2B2C-4A38-BE92-4FB449068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ACCD9-DA2B-425B-A162-C48D705A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900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9239B-9265-49DA-BA5C-D18EF1272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184B12-B921-4344-A646-21825A6D44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5544D-0458-464C-97D3-513AA5653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77035-BA3A-44FB-BAA5-0B865577C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8B740-B383-4E5A-BE79-288E5C729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166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593DD6-5F56-4242-8D90-C4128A1F2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853693-93EF-415F-B507-70C7EEE5B6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03A92-717C-433D-A4F3-3DAB21758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A5F4B-2B12-40E0-A165-A48B99279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2D7C3-65EB-409A-9F02-E12F0B155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018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C387-65D9-41D9-8834-162780C23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B4CC9-B0D1-44AE-B3E7-CE395A5F4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05EA8-6F12-4570-92A0-F04B15298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E6C0F-1194-47C5-96F0-7AE0D5F57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DE009-DC7A-4AA4-8C48-05BD98563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13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25C3C-FD6A-45F9-ADA9-B0E082D50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B4F4FB-7F85-4E38-9145-02A6FB78C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F91262-2374-4346-8149-ABC82F40B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C5F0A-F99A-40FA-A03B-96303873D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D9269-3653-4F96-96C8-0CC60F940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83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C39E9-584B-4796-A01A-0CB5DB086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87BA8-DC1A-4C4D-9362-AD95072E62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60FBF-7C6A-4EED-85B5-4E4EE00050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E16885-BDAF-43FB-869B-6F7F94027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3C053E-9646-45B4-9411-C3E967E2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38777-A516-4A51-85CF-9FF6E7A39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77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DAB37-5F84-4393-A661-CB29973F1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82721-98AC-4B9E-86E1-3B3B76A2F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DA84C9-5F5D-451D-A00E-99C4724478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804ECF-D5E4-4E1E-AE05-7FB981C77E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D5F9DD-FC42-47B7-801A-A8F24FB25D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A1E63-AC19-4B58-9DDD-4E134FFA8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2BDD5E-68DF-488C-A238-023754295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629D91-4B4D-4446-B244-14A875C27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3B126-0853-4610-B2EF-3574A6D27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D4DCAC-6F08-4A44-B915-418431468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73FC5F-41A6-4500-8AB3-E3AB9DEA1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D5E09B-D723-4B7C-A704-6BA2F21FE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8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C37EA6-343A-449E-9029-258909246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730BD-DDCF-4C56-8564-E165EFC15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278104-60E5-40C3-ABAD-6DB340734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14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660BF-515B-448B-984F-F4B634BBB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614D8-CE43-40CB-8E15-2D2C69F9C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F0A0D0-5916-4F57-9FE8-6E71E6ECC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14214-061D-4C2A-B1FC-7AF64E110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B5137-3C38-4B9A-A6FA-D44CCC51E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B596A-532F-4E7D-974B-59407669B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1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1EFC-1823-4E08-BF2D-C6A9B8BC0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895B72-068F-4573-A1F6-EC538CDC3D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DE9568-7A63-466C-AD0B-4D618CA64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8D366-42A3-47CE-BC94-152213E04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35B30-7959-41A1-B70E-DD390485E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0AB9D3-172B-4BA0-AA9F-72967C21C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167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899845-3C95-4E07-86B3-6CD5F2B64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C2286-8D21-4DCD-AD0C-51E54E201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F8A69-CB4E-4CAE-8003-5F81A2BE85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7B3E1F-7F43-49FC-AFC0-EBBB3E5CBB55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5A630-1EC8-44BE-8B94-DEE78DA3D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4D179-CDEE-413E-BFE6-57768B1255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5EA2D-E0DE-48E7-90C9-A086914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47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13F0A-4773-4C4B-9453-B66BB146F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003" y="1537706"/>
            <a:ext cx="12097996" cy="1149497"/>
          </a:xfrm>
        </p:spPr>
        <p:txBody>
          <a:bodyPr>
            <a:normAutofit fontScale="90000"/>
          </a:bodyPr>
          <a:lstStyle/>
          <a:p>
            <a:r>
              <a:rPr lang="en-US" dirty="0"/>
              <a:t>Detection, Tracking and Identification</a:t>
            </a:r>
            <a:br>
              <a:rPr lang="en-US" dirty="0"/>
            </a:br>
            <a:r>
              <a:rPr lang="en-US" dirty="0"/>
              <a:t>Microscope Projects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91A2E9-9668-4486-96F2-9D1DF2D24F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1001" y="3342917"/>
            <a:ext cx="9144000" cy="1655762"/>
          </a:xfrm>
        </p:spPr>
        <p:txBody>
          <a:bodyPr/>
          <a:lstStyle/>
          <a:p>
            <a:r>
              <a:rPr lang="en-US" i="1" dirty="0"/>
              <a:t>Tom Zimmerman</a:t>
            </a:r>
          </a:p>
          <a:p>
            <a:r>
              <a:rPr lang="en-US" dirty="0"/>
              <a:t>IBM Research-Almaden</a:t>
            </a:r>
          </a:p>
          <a:p>
            <a:r>
              <a:rPr lang="en-US" dirty="0"/>
              <a:t>Sept 10, 2019</a:t>
            </a:r>
          </a:p>
        </p:txBody>
      </p:sp>
      <p:pic>
        <p:nvPicPr>
          <p:cNvPr id="4" name="Picture 2" descr="Image result for nsf logo">
            <a:extLst>
              <a:ext uri="{FF2B5EF4-FFF2-40B4-BE49-F238E27FC236}">
                <a16:creationId xmlns:a16="http://schemas.microsoft.com/office/drawing/2014/main" id="{C29C32DB-0A9C-E90B-74E7-8C8B320E9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5317659"/>
            <a:ext cx="1533525" cy="154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58E192-6D78-5E74-AC09-6AD67B4D4CD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45216" y="5733405"/>
            <a:ext cx="3246783" cy="11544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2D43E5C-D14B-FEDB-21B0-190BB6983BAD}"/>
              </a:ext>
            </a:extLst>
          </p:cNvPr>
          <p:cNvSpPr/>
          <p:nvPr/>
        </p:nvSpPr>
        <p:spPr>
          <a:xfrm>
            <a:off x="1524000" y="5733405"/>
            <a:ext cx="7620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This material is based upon work supported by the NSF under Grant No. </a:t>
            </a:r>
            <a:r>
              <a:rPr lang="en-US" sz="1400" b="1" dirty="0"/>
              <a:t>DBI-1548297</a:t>
            </a:r>
            <a:r>
              <a:rPr lang="en-US" sz="1400" dirty="0"/>
              <a:t>.  </a:t>
            </a:r>
          </a:p>
          <a:p>
            <a:r>
              <a:rPr lang="en-US" sz="1400" b="1" dirty="0"/>
              <a:t>Disclaimer:  </a:t>
            </a:r>
            <a:r>
              <a:rPr lang="en-US" sz="1400" dirty="0"/>
              <a:t>Any opinions, findings and conclusions or recommendations expressed in this material are those of the authors and do not necessarily reflect the views of the National Science Foundation. </a:t>
            </a:r>
          </a:p>
        </p:txBody>
      </p:sp>
    </p:spTree>
    <p:extLst>
      <p:ext uri="{BB962C8B-B14F-4D97-AF65-F5344CB8AC3E}">
        <p14:creationId xmlns:p14="http://schemas.microsoft.com/office/powerpoint/2010/main" val="3086431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EA0BB2-CC71-4D11-BEF0-A1D6819624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12" t="25831" r="46472" b="57606"/>
          <a:stretch/>
        </p:blipFill>
        <p:spPr>
          <a:xfrm>
            <a:off x="0" y="-1"/>
            <a:ext cx="6096000" cy="35150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7D1D7C-2538-4569-B342-E8320C0E78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35" t="6270" r="48165" b="78957"/>
          <a:stretch/>
        </p:blipFill>
        <p:spPr>
          <a:xfrm>
            <a:off x="0" y="3492111"/>
            <a:ext cx="6096000" cy="33658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C15526-9690-4FDD-81AD-A2ADA2C2C7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785" t="25748" r="12081" b="57606"/>
          <a:stretch/>
        </p:blipFill>
        <p:spPr>
          <a:xfrm>
            <a:off x="6095999" y="3365889"/>
            <a:ext cx="6047687" cy="35207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569956-36B6-4268-A73F-A7A52C696F7C}"/>
              </a:ext>
            </a:extLst>
          </p:cNvPr>
          <p:cNvSpPr txBox="1"/>
          <p:nvPr/>
        </p:nvSpPr>
        <p:spPr>
          <a:xfrm>
            <a:off x="128187" y="0"/>
            <a:ext cx="1250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Raw (color)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9F202E-FF91-43B9-8F4F-4C91496B330F}"/>
              </a:ext>
            </a:extLst>
          </p:cNvPr>
          <p:cNvSpPr txBox="1"/>
          <p:nvPr/>
        </p:nvSpPr>
        <p:spPr>
          <a:xfrm>
            <a:off x="45429" y="3560074"/>
            <a:ext cx="20564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Detection</a:t>
            </a:r>
          </a:p>
          <a:p>
            <a:r>
              <a:rPr lang="en-US" dirty="0">
                <a:solidFill>
                  <a:schemeClr val="bg1"/>
                </a:solidFill>
              </a:rPr>
              <a:t>(Raw – Background)</a:t>
            </a:r>
          </a:p>
          <a:p>
            <a:r>
              <a:rPr lang="en-US" dirty="0">
                <a:solidFill>
                  <a:schemeClr val="bg1"/>
                </a:solidFill>
              </a:rPr>
              <a:t>(grey &amp; threshold)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BC44F4-9834-4AC8-9F22-BB93BBF62444}"/>
              </a:ext>
            </a:extLst>
          </p:cNvPr>
          <p:cNvSpPr txBox="1"/>
          <p:nvPr/>
        </p:nvSpPr>
        <p:spPr>
          <a:xfrm>
            <a:off x="6141429" y="3492111"/>
            <a:ext cx="11474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Tracking</a:t>
            </a:r>
          </a:p>
          <a:p>
            <a:r>
              <a:rPr lang="en-US" dirty="0">
                <a:solidFill>
                  <a:schemeClr val="bg1"/>
                </a:solidFill>
              </a:rPr>
              <a:t>(contours)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B248D9-2E8B-44E9-B542-9379CC5277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39" t="6681" r="13090" b="78054"/>
          <a:stretch/>
        </p:blipFill>
        <p:spPr>
          <a:xfrm>
            <a:off x="6096000" y="-1"/>
            <a:ext cx="6047686" cy="35150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464083-87B9-4302-BFB0-53378D994C80}"/>
              </a:ext>
            </a:extLst>
          </p:cNvPr>
          <p:cNvSpPr txBox="1"/>
          <p:nvPr/>
        </p:nvSpPr>
        <p:spPr>
          <a:xfrm>
            <a:off x="6095999" y="0"/>
            <a:ext cx="15799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Background</a:t>
            </a:r>
          </a:p>
          <a:p>
            <a:r>
              <a:rPr lang="en-US" dirty="0">
                <a:solidFill>
                  <a:schemeClr val="bg1"/>
                </a:solidFill>
              </a:rPr>
              <a:t>(Median Filter)</a:t>
            </a:r>
          </a:p>
        </p:txBody>
      </p:sp>
    </p:spTree>
    <p:extLst>
      <p:ext uri="{BB962C8B-B14F-4D97-AF65-F5344CB8AC3E}">
        <p14:creationId xmlns:p14="http://schemas.microsoft.com/office/powerpoint/2010/main" val="2890915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A33B11-6D34-4A6C-9EE8-876CE27FEC36}"/>
              </a:ext>
            </a:extLst>
          </p:cNvPr>
          <p:cNvSpPr/>
          <p:nvPr/>
        </p:nvSpPr>
        <p:spPr>
          <a:xfrm>
            <a:off x="324740" y="148990"/>
            <a:ext cx="1169064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Simple Background Estimation in Videos using OpenCV </a:t>
            </a:r>
            <a:r>
              <a:rPr lang="en-US" sz="2800" i="1" dirty="0"/>
              <a:t>by Satya Mallick</a:t>
            </a:r>
          </a:p>
          <a:p>
            <a:pPr algn="ctr"/>
            <a:r>
              <a:rPr lang="en-US" dirty="0"/>
              <a:t>https://www.learnopencv.com/simple-background-estimation-in-videos-using-opencv-c-python/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03883B-FE74-46B6-BCFE-CF22DE7E7E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9" t="51589"/>
          <a:stretch/>
        </p:blipFill>
        <p:spPr>
          <a:xfrm>
            <a:off x="88308" y="1145136"/>
            <a:ext cx="5252814" cy="29028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879EB9-C8D8-4B04-8585-39A8F7C9B1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" t="50000" r="-1"/>
          <a:stretch/>
        </p:blipFill>
        <p:spPr>
          <a:xfrm>
            <a:off x="6319614" y="1145136"/>
            <a:ext cx="5252814" cy="29602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F1ED02-067F-43EA-86F8-D43EC22BD5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31" t="51589"/>
          <a:stretch/>
        </p:blipFill>
        <p:spPr>
          <a:xfrm>
            <a:off x="3161943" y="4128402"/>
            <a:ext cx="4819830" cy="272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7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F254B0-07E2-422B-B21A-E648CA072BD6}"/>
              </a:ext>
            </a:extLst>
          </p:cNvPr>
          <p:cNvSpPr/>
          <p:nvPr/>
        </p:nvSpPr>
        <p:spPr>
          <a:xfrm>
            <a:off x="128186" y="264848"/>
            <a:ext cx="11160807" cy="63401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FC000"/>
                </a:solidFill>
              </a:rPr>
              <a:t>def</a:t>
            </a:r>
            <a:r>
              <a:rPr lang="en-US" sz="1400" dirty="0"/>
              <a:t> </a:t>
            </a:r>
            <a:r>
              <a:rPr lang="en-US" sz="1400" dirty="0" err="1">
                <a:solidFill>
                  <a:schemeClr val="accent1"/>
                </a:solidFill>
              </a:rPr>
              <a:t>createBackgroundImage</a:t>
            </a:r>
            <a:r>
              <a:rPr lang="en-US" sz="1400" dirty="0"/>
              <a:t>(vid):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maxFrame</a:t>
            </a:r>
            <a:r>
              <a:rPr lang="en-US" sz="1400" dirty="0"/>
              <a:t>=10000</a:t>
            </a:r>
          </a:p>
          <a:p>
            <a:r>
              <a:rPr lang="en-US" sz="1400" dirty="0">
                <a:solidFill>
                  <a:srgbClr val="FF0000"/>
                </a:solidFill>
              </a:rPr>
              <a:t>   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    # Open Video</a:t>
            </a:r>
          </a:p>
          <a:p>
            <a:r>
              <a:rPr lang="en-US" sz="1400" dirty="0"/>
              <a:t>    print ('</a:t>
            </a:r>
            <a:r>
              <a:rPr lang="en-US" sz="1400" dirty="0" err="1"/>
              <a:t>openVideo</a:t>
            </a:r>
            <a:r>
              <a:rPr lang="en-US" sz="1400" dirty="0"/>
              <a:t>:',vid)</a:t>
            </a:r>
          </a:p>
          <a:p>
            <a:r>
              <a:rPr lang="en-US" sz="1400" dirty="0"/>
              <a:t>    cap = cv2.VideoCapture(vid)</a:t>
            </a:r>
          </a:p>
          <a:p>
            <a:r>
              <a:rPr lang="en-US" sz="1400" dirty="0"/>
              <a:t>     </a:t>
            </a:r>
          </a:p>
          <a:p>
            <a:r>
              <a:rPr lang="en-US" sz="1400" dirty="0"/>
              <a:t>    </a:t>
            </a:r>
            <a:r>
              <a:rPr lang="en-US" sz="1400" dirty="0">
                <a:solidFill>
                  <a:srgbClr val="FF0000"/>
                </a:solidFill>
              </a:rPr>
              <a:t># Randomly select 25 frames</a:t>
            </a:r>
          </a:p>
          <a:p>
            <a:r>
              <a:rPr lang="en-US" sz="1400" dirty="0"/>
              <a:t>    print('calculating median')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frameIds</a:t>
            </a:r>
            <a:r>
              <a:rPr lang="en-US" sz="1400" dirty="0"/>
              <a:t> = </a:t>
            </a:r>
            <a:r>
              <a:rPr lang="en-US" sz="1400" dirty="0" err="1"/>
              <a:t>maxFrame</a:t>
            </a:r>
            <a:r>
              <a:rPr lang="en-US" sz="1400" dirty="0"/>
              <a:t> * </a:t>
            </a:r>
            <a:r>
              <a:rPr lang="en-US" sz="1400" dirty="0" err="1"/>
              <a:t>np.random.uniform</a:t>
            </a:r>
            <a:r>
              <a:rPr lang="en-US" sz="1400" dirty="0"/>
              <a:t>(size=25)</a:t>
            </a:r>
          </a:p>
          <a:p>
            <a:endParaRPr lang="en-US" sz="1400" dirty="0"/>
          </a:p>
          <a:p>
            <a:r>
              <a:rPr lang="en-US" sz="1400" dirty="0">
                <a:solidFill>
                  <a:srgbClr val="FF0000"/>
                </a:solidFill>
              </a:rPr>
              <a:t>    # Store selected frames in an array</a:t>
            </a:r>
          </a:p>
          <a:p>
            <a:r>
              <a:rPr lang="en-US" sz="1400" dirty="0"/>
              <a:t>    frames = []</a:t>
            </a:r>
          </a:p>
          <a:p>
            <a:r>
              <a:rPr lang="en-US" sz="1400" dirty="0"/>
              <a:t>   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</a:rPr>
              <a:t> for </a:t>
            </a:r>
            <a:r>
              <a:rPr lang="en-US" sz="1400" dirty="0"/>
              <a:t>fid</a:t>
            </a:r>
            <a:r>
              <a:rPr lang="en-US" sz="1400" dirty="0">
                <a:solidFill>
                  <a:srgbClr val="FFC000"/>
                </a:solidFill>
              </a:rPr>
              <a:t> 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</a:rPr>
              <a:t>in</a:t>
            </a:r>
            <a:r>
              <a:rPr lang="en-US" sz="1400" dirty="0">
                <a:solidFill>
                  <a:srgbClr val="FFC000"/>
                </a:solidFill>
              </a:rPr>
              <a:t> </a:t>
            </a:r>
            <a:r>
              <a:rPr lang="en-US" sz="1400" dirty="0" err="1"/>
              <a:t>frameIds</a:t>
            </a:r>
            <a:r>
              <a:rPr lang="en-US" sz="1400" dirty="0"/>
              <a:t>: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cap.set</a:t>
            </a:r>
            <a:r>
              <a:rPr lang="en-US" sz="1400" dirty="0"/>
              <a:t>(cv2.CAP_PROP_POS_FRAMES, fid)</a:t>
            </a:r>
          </a:p>
          <a:p>
            <a:r>
              <a:rPr lang="en-US" sz="1400" dirty="0"/>
              <a:t>        ret, frame = </a:t>
            </a:r>
            <a:r>
              <a:rPr lang="en-US" sz="1400" dirty="0" err="1"/>
              <a:t>cap.read</a:t>
            </a:r>
            <a:r>
              <a:rPr lang="en-US" sz="1400" dirty="0"/>
              <a:t>()      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frames.append</a:t>
            </a:r>
            <a:r>
              <a:rPr lang="en-US" sz="1400" dirty="0"/>
              <a:t>(frame)</a:t>
            </a:r>
          </a:p>
          <a:p>
            <a:r>
              <a:rPr lang="en-US" sz="1400" dirty="0"/>
              <a:t>        </a:t>
            </a:r>
          </a:p>
          <a:p>
            <a:r>
              <a:rPr lang="en-US" sz="1400" dirty="0"/>
              <a:t>    </a:t>
            </a:r>
            <a:r>
              <a:rPr lang="en-US" sz="1400" dirty="0">
                <a:solidFill>
                  <a:srgbClr val="FF0000"/>
                </a:solidFill>
              </a:rPr>
              <a:t># Calculate the median along the time axis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medianFrame</a:t>
            </a:r>
            <a:r>
              <a:rPr lang="en-US" sz="1400" dirty="0"/>
              <a:t> = </a:t>
            </a:r>
            <a:r>
              <a:rPr lang="en-US" sz="1400" dirty="0" err="1"/>
              <a:t>np.median</a:t>
            </a:r>
            <a:r>
              <a:rPr lang="en-US" sz="1400" dirty="0"/>
              <a:t>(frames, axis=0).</a:t>
            </a:r>
            <a:r>
              <a:rPr lang="en-US" sz="1400" dirty="0" err="1"/>
              <a:t>astype</a:t>
            </a:r>
            <a:r>
              <a:rPr lang="en-US" sz="1400" dirty="0"/>
              <a:t>(</a:t>
            </a:r>
            <a:r>
              <a:rPr lang="en-US" sz="1400" dirty="0" err="1"/>
              <a:t>dtype</a:t>
            </a:r>
            <a:r>
              <a:rPr lang="en-US" sz="1400" dirty="0"/>
              <a:t>=np.uint8)    </a:t>
            </a:r>
          </a:p>
          <a:p>
            <a:endParaRPr lang="en-US" sz="1400" dirty="0"/>
          </a:p>
          <a:p>
            <a:r>
              <a:rPr lang="en-US" sz="1400" dirty="0"/>
              <a:t>    </a:t>
            </a:r>
            <a:r>
              <a:rPr lang="en-US" sz="1400" dirty="0">
                <a:solidFill>
                  <a:srgbClr val="FF0000"/>
                </a:solidFill>
              </a:rPr>
              <a:t># Convert background to grayscale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grayMedianFrame</a:t>
            </a:r>
            <a:r>
              <a:rPr lang="en-US" sz="1400" dirty="0"/>
              <a:t> = cv2.cvtColor(</a:t>
            </a:r>
            <a:r>
              <a:rPr lang="en-US" sz="1400" dirty="0" err="1"/>
              <a:t>medianFrame</a:t>
            </a:r>
            <a:r>
              <a:rPr lang="en-US" sz="1400" dirty="0"/>
              <a:t>, cv2.COLOR_BGR2GRAY)</a:t>
            </a:r>
          </a:p>
          <a:p>
            <a:endParaRPr lang="en-US" sz="1400" dirty="0"/>
          </a:p>
          <a:p>
            <a:r>
              <a:rPr lang="en-US" sz="1400" dirty="0">
                <a:solidFill>
                  <a:srgbClr val="FF0000"/>
                </a:solidFill>
              </a:rPr>
              <a:t>    # Display median frame</a:t>
            </a:r>
          </a:p>
          <a:p>
            <a:r>
              <a:rPr lang="en-US" sz="1400" dirty="0"/>
              <a:t>    print('display background frame')</a:t>
            </a:r>
          </a:p>
          <a:p>
            <a:r>
              <a:rPr lang="en-US" sz="1400" dirty="0"/>
              <a:t>    cv2.imshow('background', cv2.resize(</a:t>
            </a:r>
            <a:r>
              <a:rPr lang="en-US" sz="1400" dirty="0" err="1"/>
              <a:t>grayMedianFrame</a:t>
            </a:r>
            <a:r>
              <a:rPr lang="en-US" sz="1400" dirty="0"/>
              <a:t>,(</a:t>
            </a:r>
            <a:r>
              <a:rPr lang="en-US" sz="1400" dirty="0" err="1"/>
              <a:t>xRez,yRez</a:t>
            </a:r>
            <a:r>
              <a:rPr lang="en-US" sz="1400" dirty="0"/>
              <a:t>)))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cap.release</a:t>
            </a:r>
            <a:r>
              <a:rPr lang="en-US" sz="1400" dirty="0"/>
              <a:t>()</a:t>
            </a:r>
          </a:p>
          <a:p>
            <a:r>
              <a:rPr lang="en-US" sz="1400" dirty="0"/>
              <a:t>   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</a:rPr>
              <a:t> return</a:t>
            </a:r>
            <a:r>
              <a:rPr lang="en-US" sz="1400" dirty="0"/>
              <a:t>(</a:t>
            </a:r>
            <a:r>
              <a:rPr lang="en-US" sz="1400" dirty="0" err="1"/>
              <a:t>grayMedianFrame</a:t>
            </a:r>
            <a:r>
              <a:rPr lang="en-US" sz="1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84403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DDD4C2-6D9B-4B18-B9BD-913611438CF0}"/>
              </a:ext>
            </a:extLst>
          </p:cNvPr>
          <p:cNvSpPr/>
          <p:nvPr/>
        </p:nvSpPr>
        <p:spPr>
          <a:xfrm>
            <a:off x="376015" y="94004"/>
            <a:ext cx="10212223" cy="67710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>
                <a:solidFill>
                  <a:srgbClr val="FFC000"/>
                </a:solidFill>
              </a:rPr>
              <a:t>def</a:t>
            </a:r>
            <a:r>
              <a:rPr lang="en-US" sz="1400" dirty="0"/>
              <a:t> </a:t>
            </a:r>
            <a:r>
              <a:rPr lang="en-US" sz="1400" dirty="0" err="1">
                <a:solidFill>
                  <a:schemeClr val="accent1"/>
                </a:solidFill>
              </a:rPr>
              <a:t>processVideo</a:t>
            </a:r>
            <a:r>
              <a:rPr lang="en-US" sz="1400" dirty="0"/>
              <a:t>(</a:t>
            </a:r>
            <a:r>
              <a:rPr lang="en-US" sz="1400" dirty="0" err="1"/>
              <a:t>vid,outFileName,grayMedianFrame</a:t>
            </a:r>
            <a:r>
              <a:rPr lang="en-US" sz="1400" dirty="0"/>
              <a:t>):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	cap = cv2.VideoCapture(vid)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	</a:t>
            </a:r>
            <a:r>
              <a:rPr lang="en-US" sz="1400" dirty="0" err="1"/>
              <a:t>frameCount</a:t>
            </a:r>
            <a:r>
              <a:rPr lang="en-US" sz="1400" dirty="0"/>
              <a:t>=0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	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</a:rPr>
              <a:t>while</a:t>
            </a:r>
            <a:r>
              <a:rPr lang="en-US" sz="1400" dirty="0"/>
              <a:t>(</a:t>
            </a:r>
            <a:r>
              <a:rPr lang="en-US" sz="1400" dirty="0" err="1"/>
              <a:t>cap.isOpened</a:t>
            </a:r>
            <a:r>
              <a:rPr lang="en-US" sz="1400" dirty="0"/>
              <a:t>()):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		ret, </a:t>
            </a:r>
            <a:r>
              <a:rPr lang="en-US" sz="1400" dirty="0" err="1"/>
              <a:t>rawIM</a:t>
            </a:r>
            <a:r>
              <a:rPr lang="en-US" sz="1400" dirty="0"/>
              <a:t> = </a:t>
            </a:r>
            <a:r>
              <a:rPr lang="en-US" sz="1400" dirty="0" err="1"/>
              <a:t>cap.read</a:t>
            </a:r>
            <a:r>
              <a:rPr lang="en-US" sz="1400" dirty="0"/>
              <a:t>()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		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</a:rPr>
              <a:t>if</a:t>
            </a:r>
            <a:r>
              <a:rPr lang="en-US" sz="1400" dirty="0"/>
              <a:t> 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</a:rPr>
              <a:t>not</a:t>
            </a:r>
            <a:r>
              <a:rPr lang="en-US" sz="1400" dirty="0"/>
              <a:t> ret: # check to make sure there was a frame to read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    		print('no more frames to read')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    		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</a:rPr>
              <a:t>break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	</a:t>
            </a:r>
            <a:r>
              <a:rPr lang="en-US" sz="1400" dirty="0" err="1"/>
              <a:t>grayIM</a:t>
            </a:r>
            <a:r>
              <a:rPr lang="en-US" sz="1400" dirty="0"/>
              <a:t> = cv2.cvtColor(</a:t>
            </a:r>
            <a:r>
              <a:rPr lang="en-US" sz="1400" dirty="0" err="1"/>
              <a:t>rawIM</a:t>
            </a:r>
            <a:r>
              <a:rPr lang="en-US" sz="1400" dirty="0"/>
              <a:t>, cv2.COLOR_BGR2GRAY)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	</a:t>
            </a:r>
            <a:r>
              <a:rPr lang="en-US" sz="1400" dirty="0" err="1"/>
              <a:t>diffIM</a:t>
            </a:r>
            <a:r>
              <a:rPr lang="en-US" sz="1400" dirty="0"/>
              <a:t> = cv2.absdiff(</a:t>
            </a:r>
            <a:r>
              <a:rPr lang="en-US" sz="1400" dirty="0" err="1"/>
              <a:t>grayIM</a:t>
            </a:r>
            <a:r>
              <a:rPr lang="en-US" sz="1400" dirty="0"/>
              <a:t>, </a:t>
            </a:r>
            <a:r>
              <a:rPr lang="en-US" sz="1400" dirty="0" err="1"/>
              <a:t>grayMedianFrame</a:t>
            </a:r>
            <a:r>
              <a:rPr lang="en-US" sz="1400" dirty="0"/>
              <a:t>)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	</a:t>
            </a:r>
            <a:r>
              <a:rPr lang="en-US" sz="1400" dirty="0" err="1"/>
              <a:t>th</a:t>
            </a:r>
            <a:r>
              <a:rPr lang="en-US" sz="1400" dirty="0"/>
              <a:t>, </a:t>
            </a:r>
            <a:r>
              <a:rPr lang="en-US" sz="1400" dirty="0" err="1"/>
              <a:t>threshIM</a:t>
            </a:r>
            <a:r>
              <a:rPr lang="en-US" sz="1400" dirty="0"/>
              <a:t> = cv2.threshold(</a:t>
            </a:r>
            <a:r>
              <a:rPr lang="en-US" sz="1400" dirty="0" err="1"/>
              <a:t>diffIM</a:t>
            </a:r>
            <a:r>
              <a:rPr lang="en-US" sz="1400" dirty="0"/>
              <a:t>, thresh, 255, cv2.THRESH_BINARY)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	# get contours  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	im2,cnt, hierarchy = cv2.findContours(</a:t>
            </a:r>
            <a:r>
              <a:rPr lang="en-US" sz="1400" dirty="0" err="1"/>
              <a:t>threshIM</a:t>
            </a:r>
            <a:r>
              <a:rPr lang="en-US" sz="1400" dirty="0"/>
              <a:t>, cv2.RETR_EXTERNAL, cv2.CHAIN_APPROX_NONE)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	</a:t>
            </a:r>
            <a:r>
              <a:rPr lang="en-US" sz="1400" dirty="0" err="1"/>
              <a:t>objCount</a:t>
            </a:r>
            <a:r>
              <a:rPr lang="en-US" sz="1400" dirty="0"/>
              <a:t>=0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</a:rPr>
              <a:t>	for </a:t>
            </a:r>
            <a:r>
              <a:rPr lang="en-US" sz="1400" dirty="0"/>
              <a:t>c 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</a:rPr>
              <a:t>in</a:t>
            </a:r>
            <a:r>
              <a:rPr lang="en-US" sz="1400" dirty="0"/>
              <a:t> </a:t>
            </a:r>
            <a:r>
              <a:rPr lang="en-US" sz="1400" dirty="0" err="1"/>
              <a:t>cnt</a:t>
            </a:r>
            <a:r>
              <a:rPr lang="en-US" sz="1400" dirty="0"/>
              <a:t>: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		area = int(cv2.contourArea(c))  #COMPUTING AREA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    	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</a:rPr>
              <a:t>if</a:t>
            </a:r>
            <a:r>
              <a:rPr lang="en-US" sz="1400" dirty="0"/>
              <a:t> area&gt;</a:t>
            </a:r>
            <a:r>
              <a:rPr lang="en-US" sz="1400" dirty="0" err="1"/>
              <a:t>minArea</a:t>
            </a:r>
            <a:r>
              <a:rPr lang="en-US" sz="1400" dirty="0"/>
              <a:t> 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</a:rPr>
              <a:t>and </a:t>
            </a:r>
            <a:r>
              <a:rPr lang="en-US" sz="1400" dirty="0"/>
              <a:t>area&lt;</a:t>
            </a:r>
            <a:r>
              <a:rPr lang="en-US" sz="1400" dirty="0" err="1"/>
              <a:t>maxArea</a:t>
            </a:r>
            <a:r>
              <a:rPr lang="en-US" sz="1400" dirty="0"/>
              <a:t>:  #LET'S CHOOSE THE AREA THAT WE WANT</a:t>
            </a:r>
          </a:p>
          <a:p>
            <a:pPr lvl="1"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	PO = cv2.boundingRect(c)</a:t>
            </a:r>
          </a:p>
          <a:p>
            <a:pPr lvl="1"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	x0=PO[0]; y0=PO[1]; x1=x0+PO[2]; y1=y0+PO[3]</a:t>
            </a:r>
          </a:p>
          <a:p>
            <a:pPr lvl="1"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	xc=x0+(x1-x0)/2; </a:t>
            </a:r>
            <a:r>
              <a:rPr lang="en-US" sz="1400" dirty="0" err="1"/>
              <a:t>yc</a:t>
            </a:r>
            <a:r>
              <a:rPr lang="en-US" sz="1400" dirty="0"/>
              <a:t>=y0+(y1-y0)/2</a:t>
            </a:r>
          </a:p>
          <a:p>
            <a:pPr lvl="1"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	</a:t>
            </a:r>
            <a:r>
              <a:rPr lang="en-US" sz="1400" dirty="0" err="1"/>
              <a:t>boundArea</a:t>
            </a:r>
            <a:r>
              <a:rPr lang="en-US" sz="1400" dirty="0"/>
              <a:t>=(y1-y0)*(x1-x0)</a:t>
            </a:r>
          </a:p>
          <a:p>
            <a:pPr lvl="1"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	</a:t>
            </a:r>
            <a:r>
              <a:rPr lang="en-US" sz="1400" dirty="0" err="1"/>
              <a:t>pixOn</a:t>
            </a:r>
            <a:r>
              <a:rPr lang="en-US" sz="1400" dirty="0"/>
              <a:t>=</a:t>
            </a:r>
            <a:r>
              <a:rPr lang="en-US" sz="1400" dirty="0" err="1"/>
              <a:t>np.sum</a:t>
            </a:r>
            <a:r>
              <a:rPr lang="en-US" sz="1400" dirty="0"/>
              <a:t>(</a:t>
            </a:r>
            <a:r>
              <a:rPr lang="en-US" sz="1400" dirty="0" err="1"/>
              <a:t>threshIM</a:t>
            </a:r>
            <a:r>
              <a:rPr lang="en-US" sz="1400" dirty="0"/>
              <a:t>[y0:y1,x0:x1])/255	</a:t>
            </a:r>
          </a:p>
          <a:p>
            <a:pPr lvl="1"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		cv2.rectangle(</a:t>
            </a:r>
            <a:r>
              <a:rPr lang="en-US" sz="1400" dirty="0" err="1"/>
              <a:t>rawIM</a:t>
            </a:r>
            <a:r>
              <a:rPr lang="en-US" sz="1400" dirty="0"/>
              <a:t>, (x0,y0), (x1,y1), (255,0,0), 3)</a:t>
            </a:r>
          </a:p>
          <a:p>
            <a:pPr lvl="1"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	</a:t>
            </a:r>
            <a:r>
              <a:rPr lang="en-US" sz="1400" dirty="0" err="1"/>
              <a:t>objCount</a:t>
            </a:r>
            <a:r>
              <a:rPr lang="en-US" sz="1400" dirty="0"/>
              <a:t>+=1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cv2.imshow(</a:t>
            </a:r>
            <a:r>
              <a:rPr lang="en-US" sz="1400" dirty="0">
                <a:solidFill>
                  <a:srgbClr val="00B050"/>
                </a:solidFill>
              </a:rPr>
              <a:t>'track', </a:t>
            </a:r>
            <a:r>
              <a:rPr lang="en-US" sz="1400" dirty="0"/>
              <a:t>cv2.resize(</a:t>
            </a:r>
            <a:r>
              <a:rPr lang="en-US" sz="1400" dirty="0" err="1"/>
              <a:t>rawIM</a:t>
            </a:r>
            <a:r>
              <a:rPr lang="en-US" sz="1400" dirty="0"/>
              <a:t>,(</a:t>
            </a:r>
            <a:r>
              <a:rPr lang="en-US" sz="1400" dirty="0" err="1"/>
              <a:t>xRez,yRez</a:t>
            </a:r>
            <a:r>
              <a:rPr lang="en-US" sz="1400" dirty="0"/>
              <a:t>))) 	 #display object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    cv2.imshow(</a:t>
            </a:r>
            <a:r>
              <a:rPr lang="en-US" sz="1400" dirty="0">
                <a:solidFill>
                  <a:srgbClr val="00B050"/>
                </a:solidFill>
              </a:rPr>
              <a:t>'thresh</a:t>
            </a:r>
            <a:r>
              <a:rPr lang="en-US" sz="1400" dirty="0"/>
              <a:t>', cv2.resize(</a:t>
            </a:r>
            <a:r>
              <a:rPr lang="en-US" sz="1400" dirty="0" err="1"/>
              <a:t>threshIM</a:t>
            </a:r>
            <a:r>
              <a:rPr lang="en-US" sz="1400" dirty="0"/>
              <a:t>,(</a:t>
            </a:r>
            <a:r>
              <a:rPr lang="en-US" sz="1400" dirty="0" err="1"/>
              <a:t>xRez,yRez</a:t>
            </a:r>
            <a:r>
              <a:rPr lang="en-US" sz="1400" dirty="0"/>
              <a:t>)))  	#display object  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print(</a:t>
            </a:r>
            <a:r>
              <a:rPr lang="en-US" sz="1400" dirty="0">
                <a:solidFill>
                  <a:srgbClr val="00B050"/>
                </a:solidFill>
              </a:rPr>
              <a:t>'done')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</a:t>
            </a:r>
            <a:r>
              <a:rPr lang="en-US" sz="1400" dirty="0" err="1"/>
              <a:t>cap.release</a:t>
            </a:r>
            <a:r>
              <a:rPr lang="en-US" sz="1400" dirty="0"/>
              <a:t>()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    cv2.destroyAllWindows()</a:t>
            </a:r>
          </a:p>
          <a:p>
            <a:pPr>
              <a:tabLst>
                <a:tab pos="282575" algn="l"/>
                <a:tab pos="512763" algn="l"/>
                <a:tab pos="684213" algn="l"/>
                <a:tab pos="854075" algn="l"/>
              </a:tabLst>
            </a:pPr>
            <a:r>
              <a:rPr lang="en-US" sz="1400" dirty="0"/>
              <a:t>return</a:t>
            </a:r>
          </a:p>
        </p:txBody>
      </p:sp>
    </p:spTree>
    <p:extLst>
      <p:ext uri="{BB962C8B-B14F-4D97-AF65-F5344CB8AC3E}">
        <p14:creationId xmlns:p14="http://schemas.microsoft.com/office/powerpoint/2010/main" val="547269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507A53-1D45-4505-9EAD-8E807577039B}"/>
              </a:ext>
            </a:extLst>
          </p:cNvPr>
          <p:cNvSpPr/>
          <p:nvPr/>
        </p:nvSpPr>
        <p:spPr>
          <a:xfrm>
            <a:off x="414074" y="520765"/>
            <a:ext cx="10897386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latin typeface="Default Monospace,Courier New,Courier,monospace"/>
              </a:rPr>
              <a:t>Image Processing with Python and OpenCV</a:t>
            </a:r>
          </a:p>
          <a:p>
            <a:endParaRPr lang="en-US" sz="2800" b="1" dirty="0">
              <a:latin typeface="Default Monospace,Courier New,Courier,monospace"/>
            </a:endParaRPr>
          </a:p>
          <a:p>
            <a:r>
              <a:rPr lang="en-US" sz="2800" b="1" dirty="0">
                <a:latin typeface="Default Monospace,Courier New,Courier,monospace"/>
              </a:rPr>
              <a:t>Detection</a:t>
            </a:r>
          </a:p>
          <a:p>
            <a:pPr lvl="1"/>
            <a:r>
              <a:rPr lang="en-US" sz="2800" dirty="0">
                <a:latin typeface="Default Monospace,Courier New,Courier,monospace"/>
              </a:rPr>
              <a:t>Thresholding (select bright or dim objects from image)</a:t>
            </a:r>
          </a:p>
          <a:p>
            <a:pPr lvl="1"/>
            <a:r>
              <a:rPr lang="en-US" sz="2800" dirty="0">
                <a:latin typeface="Default Monospace,Courier New,Courier,monospace"/>
              </a:rPr>
              <a:t>Template matching (convolution of image with template)</a:t>
            </a:r>
          </a:p>
          <a:p>
            <a:pPr lvl="1"/>
            <a:r>
              <a:rPr lang="en-US" sz="2800" dirty="0">
                <a:latin typeface="Default Monospace,Courier New,Courier,monospace"/>
              </a:rPr>
              <a:t>Background subtraction (detect moving objects)</a:t>
            </a:r>
          </a:p>
          <a:p>
            <a:pPr lvl="1"/>
            <a:endParaRPr lang="en-US" sz="2800" dirty="0">
              <a:latin typeface="Default Monospace,Courier New,Courier,monospace"/>
            </a:endParaRPr>
          </a:p>
          <a:p>
            <a:r>
              <a:rPr lang="en-US" sz="2800" b="1" dirty="0">
                <a:latin typeface="Default Monospace,Courier New,Courier,monospace"/>
              </a:rPr>
              <a:t>Tracking</a:t>
            </a:r>
          </a:p>
          <a:p>
            <a:pPr lvl="1"/>
            <a:r>
              <a:rPr lang="en-US" sz="2800" dirty="0">
                <a:latin typeface="Default Monospace,Courier New,Courier,monospace"/>
              </a:rPr>
              <a:t>Contour library function (OpenCV)</a:t>
            </a:r>
          </a:p>
          <a:p>
            <a:pPr lvl="1"/>
            <a:r>
              <a:rPr lang="en-US" sz="2800" dirty="0">
                <a:latin typeface="Default Monospace,Courier New,Courier,monospace"/>
              </a:rPr>
              <a:t>Cam (Tom Z method)</a:t>
            </a:r>
          </a:p>
          <a:p>
            <a:pPr lvl="1"/>
            <a:endParaRPr lang="en-US" sz="2800" dirty="0">
              <a:latin typeface="Default Monospace,Courier New,Courier,monospace"/>
            </a:endParaRPr>
          </a:p>
          <a:p>
            <a:r>
              <a:rPr lang="en-US" sz="2800" b="1" dirty="0">
                <a:latin typeface="Default Monospace,Courier New,Courier,monospace"/>
              </a:rPr>
              <a:t>Identification</a:t>
            </a:r>
          </a:p>
          <a:p>
            <a:pPr lvl="1"/>
            <a:r>
              <a:rPr lang="en-US" sz="2800" dirty="0">
                <a:latin typeface="Default Monospace,Courier New,Courier,monospace"/>
              </a:rPr>
              <a:t>Find nearest neighbor</a:t>
            </a:r>
          </a:p>
          <a:p>
            <a:pPr lvl="1"/>
            <a:br>
              <a:rPr lang="en-US" dirty="0">
                <a:latin typeface="Default Monospace,Courier New,Courier,monospace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995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1B337E-E40F-48F0-BA4F-6123957A3330}"/>
              </a:ext>
            </a:extLst>
          </p:cNvPr>
          <p:cNvSpPr/>
          <p:nvPr/>
        </p:nvSpPr>
        <p:spPr>
          <a:xfrm>
            <a:off x="681644" y="204522"/>
            <a:ext cx="11097491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Default Monospace,Courier New,Courier,monospace"/>
              </a:rPr>
              <a:t>HARDWARE PROJECTS</a:t>
            </a:r>
          </a:p>
          <a:p>
            <a:endParaRPr lang="en-US" dirty="0">
              <a:latin typeface="Default Monospace,Courier New,Courier,monospace"/>
            </a:endParaRPr>
          </a:p>
          <a:p>
            <a:r>
              <a:rPr lang="en-US" b="1" dirty="0">
                <a:latin typeface="Default Monospace,Courier New,Courier,monospace"/>
              </a:rPr>
              <a:t>Optics</a:t>
            </a:r>
          </a:p>
          <a:p>
            <a:r>
              <a:rPr lang="en-US" dirty="0">
                <a:latin typeface="Default Monospace,Courier New,Courier,monospace"/>
              </a:rPr>
              <a:t>	Magnification; change distance between object and image sensor</a:t>
            </a:r>
          </a:p>
          <a:p>
            <a:r>
              <a:rPr lang="en-US" dirty="0">
                <a:latin typeface="Default Monospace,Courier New,Courier,monospace"/>
              </a:rPr>
              <a:t>		measure resolution and field of view</a:t>
            </a:r>
          </a:p>
          <a:p>
            <a:r>
              <a:rPr lang="en-US" dirty="0">
                <a:latin typeface="Default Monospace,Courier New,Courier,monospace"/>
              </a:rPr>
              <a:t>	Web camera as holographic microscope</a:t>
            </a:r>
          </a:p>
          <a:p>
            <a:endParaRPr lang="en-US" dirty="0">
              <a:latin typeface="Default Monospace,Courier New,Courier,monospace"/>
            </a:endParaRPr>
          </a:p>
          <a:p>
            <a:r>
              <a:rPr lang="en-US" b="1" dirty="0">
                <a:latin typeface="Default Monospace,Courier New,Courier,monospace"/>
              </a:rPr>
              <a:t>Lighting</a:t>
            </a:r>
          </a:p>
          <a:p>
            <a:r>
              <a:rPr lang="en-US" dirty="0">
                <a:latin typeface="Default Monospace,Courier New,Courier,monospace"/>
              </a:rPr>
              <a:t>	Blue Laser for higher resolution</a:t>
            </a:r>
          </a:p>
          <a:p>
            <a:r>
              <a:rPr lang="en-US" dirty="0">
                <a:latin typeface="Default Monospace,Courier New,Courier,monospace"/>
              </a:rPr>
              <a:t>	White LED for color image</a:t>
            </a:r>
          </a:p>
          <a:p>
            <a:r>
              <a:rPr lang="en-US" dirty="0">
                <a:latin typeface="Default Monospace,Courier New,Courier,monospace"/>
              </a:rPr>
              <a:t>	Pin hole; Use to increase fringes and holographic resolution</a:t>
            </a:r>
          </a:p>
          <a:p>
            <a:r>
              <a:rPr lang="en-US" dirty="0">
                <a:latin typeface="Default Monospace,Courier New,Courier,monospace"/>
              </a:rPr>
              <a:t>		Make pinhole by electric discharge, chemical, mechanical (pin, multi-layer aluminum or brass)</a:t>
            </a:r>
          </a:p>
          <a:p>
            <a:r>
              <a:rPr lang="en-US" dirty="0">
                <a:latin typeface="Default Monospace,Courier New,Courier,monospace"/>
              </a:rPr>
              <a:t>	Multiple light source; laser, LED, combination, to increase sensing area</a:t>
            </a:r>
          </a:p>
          <a:p>
            <a:r>
              <a:rPr lang="en-US" dirty="0">
                <a:latin typeface="Default Monospace,Courier New,Courier,monospace"/>
              </a:rPr>
              <a:t>	Stereo imaging; simultaneous or frame sequential </a:t>
            </a:r>
          </a:p>
          <a:p>
            <a:endParaRPr lang="en-US" dirty="0">
              <a:latin typeface="Default Monospace,Courier New,Courier,monospace"/>
            </a:endParaRPr>
          </a:p>
          <a:p>
            <a:r>
              <a:rPr lang="en-US" b="1" dirty="0">
                <a:latin typeface="Default Monospace,Courier New,Courier,monospace"/>
              </a:rPr>
              <a:t>Sample</a:t>
            </a:r>
          </a:p>
          <a:p>
            <a:r>
              <a:rPr lang="en-US" dirty="0">
                <a:latin typeface="Default Monospace,Courier New,Courier,monospace"/>
              </a:rPr>
              <a:t>	Move sample stage with servo motor or stepper motor</a:t>
            </a:r>
          </a:p>
          <a:p>
            <a:r>
              <a:rPr lang="en-US" dirty="0">
                <a:latin typeface="Default Monospace,Courier New,Courier,monospace"/>
              </a:rPr>
              <a:t>	Pump to feed samples from tubes</a:t>
            </a:r>
          </a:p>
          <a:p>
            <a:endParaRPr lang="en-US" dirty="0">
              <a:latin typeface="Default Monospace,Courier New,Courier,monospace"/>
            </a:endParaRPr>
          </a:p>
          <a:p>
            <a:r>
              <a:rPr lang="en-US" b="1" dirty="0">
                <a:latin typeface="Default Monospace,Courier New,Courier,monospace"/>
              </a:rPr>
              <a:t>Packaging</a:t>
            </a:r>
          </a:p>
          <a:p>
            <a:r>
              <a:rPr lang="en-US" dirty="0">
                <a:latin typeface="Default Monospace,Courier New,Courier,monospace"/>
              </a:rPr>
              <a:t>	Waterproof submersible microscope</a:t>
            </a:r>
          </a:p>
          <a:p>
            <a:r>
              <a:rPr lang="en-US" dirty="0">
                <a:latin typeface="Default Monospace,Courier New,Courier,monospace"/>
              </a:rPr>
              <a:t>	Cool sensor so it doesn’t cook samples; heat sink, water, Peltier cooler</a:t>
            </a:r>
          </a:p>
          <a:p>
            <a:r>
              <a:rPr lang="en-US" dirty="0">
                <a:latin typeface="Default Monospace,Courier New,Courier,monospace"/>
              </a:rPr>
              <a:t>	Battery powered</a:t>
            </a:r>
          </a:p>
          <a:p>
            <a:endParaRPr lang="en-US" dirty="0">
              <a:latin typeface="Default Monospace,Courier New,Courier,monospace"/>
            </a:endParaRPr>
          </a:p>
          <a:p>
            <a:endParaRPr lang="en-US" dirty="0">
              <a:latin typeface="Default Monospace,Courier New,Courier,monospace"/>
            </a:endParaRPr>
          </a:p>
        </p:txBody>
      </p:sp>
    </p:spTree>
    <p:extLst>
      <p:ext uri="{BB962C8B-B14F-4D97-AF65-F5344CB8AC3E}">
        <p14:creationId xmlns:p14="http://schemas.microsoft.com/office/powerpoint/2010/main" val="269714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608F09-84A6-4C1E-9A3E-FFE146D857BD}"/>
              </a:ext>
            </a:extLst>
          </p:cNvPr>
          <p:cNvSpPr/>
          <p:nvPr/>
        </p:nvSpPr>
        <p:spPr>
          <a:xfrm>
            <a:off x="1022466" y="474345"/>
            <a:ext cx="9368444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Default Monospace,Courier New,Courier,monospace"/>
              </a:rPr>
              <a:t>SOFTWARE PROJECTS</a:t>
            </a:r>
          </a:p>
          <a:p>
            <a:endParaRPr lang="en-US" b="1" dirty="0">
              <a:latin typeface="Default Monospace,Courier New,Courier,monospace"/>
            </a:endParaRPr>
          </a:p>
          <a:p>
            <a:r>
              <a:rPr lang="en-US" b="1" dirty="0">
                <a:latin typeface="Default Monospace,Courier New,Courier,monospace"/>
              </a:rPr>
              <a:t>Holographic reconstruction	</a:t>
            </a:r>
          </a:p>
          <a:p>
            <a:r>
              <a:rPr lang="en-US" b="1" dirty="0">
                <a:latin typeface="Default Monospace,Courier New,Courier,monospace"/>
              </a:rPr>
              <a:t>	</a:t>
            </a:r>
            <a:r>
              <a:rPr lang="en-US" dirty="0">
                <a:latin typeface="Default Monospace,Courier New,Courier,monospace"/>
              </a:rPr>
              <a:t>Auto-track Z based on image sharpness, edge, contrast</a:t>
            </a:r>
          </a:p>
          <a:p>
            <a:r>
              <a:rPr lang="en-US" dirty="0">
                <a:latin typeface="Default Monospace,Courier New,Courier,monospace"/>
              </a:rPr>
              <a:t>		Heuristics (where plankton was in last frame)</a:t>
            </a:r>
          </a:p>
          <a:p>
            <a:r>
              <a:rPr lang="en-US" dirty="0">
                <a:latin typeface="Default Monospace,Courier New,Courier,monospace"/>
              </a:rPr>
              <a:t>		Stereo using two light sources (LED and laser)</a:t>
            </a:r>
          </a:p>
          <a:p>
            <a:pPr lvl="1"/>
            <a:r>
              <a:rPr lang="en-US" dirty="0">
                <a:latin typeface="Default Monospace,Courier New,Courier,monospace"/>
              </a:rPr>
              <a:t>	Z stack creating, modeling, presentation</a:t>
            </a:r>
          </a:p>
          <a:p>
            <a:pPr lvl="1"/>
            <a:r>
              <a:rPr lang="en-US" dirty="0">
                <a:latin typeface="Default Monospace,Courier New,Courier,monospace"/>
              </a:rPr>
              <a:t>	Knobs (potentiometers) for interactive reconstruction</a:t>
            </a:r>
          </a:p>
          <a:p>
            <a:endParaRPr lang="en-US" dirty="0">
              <a:latin typeface="Default Monospace,Courier New,Courier,monospace"/>
            </a:endParaRPr>
          </a:p>
          <a:p>
            <a:r>
              <a:rPr lang="en-US" b="1" dirty="0">
                <a:latin typeface="Default Monospace,Courier New,Courier,monospace"/>
              </a:rPr>
              <a:t>Classification</a:t>
            </a:r>
          </a:p>
          <a:p>
            <a:r>
              <a:rPr lang="en-US" dirty="0">
                <a:latin typeface="Default Monospace,Courier New,Courier,monospace"/>
              </a:rPr>
              <a:t>	Feature extraction </a:t>
            </a:r>
          </a:p>
          <a:p>
            <a:r>
              <a:rPr lang="en-US" dirty="0">
                <a:latin typeface="Default Monospace,Courier New,Courier,monospace"/>
              </a:rPr>
              <a:t>	Unsupervised classification </a:t>
            </a:r>
          </a:p>
          <a:p>
            <a:r>
              <a:rPr lang="en-US" dirty="0">
                <a:latin typeface="Default Monospace,Courier New,Courier,monospace"/>
              </a:rPr>
              <a:t>	Machine learning classification (SVM, Random Forrest)</a:t>
            </a:r>
          </a:p>
          <a:p>
            <a:r>
              <a:rPr lang="en-US" dirty="0">
                <a:latin typeface="Default Monospace,Courier New,Courier,monospace"/>
              </a:rPr>
              <a:t>	Explore exposure and other image sensor settings</a:t>
            </a:r>
          </a:p>
          <a:p>
            <a:endParaRPr lang="en-US" dirty="0">
              <a:latin typeface="Default Monospace,Courier New,Courier,monospace"/>
            </a:endParaRPr>
          </a:p>
          <a:p>
            <a:r>
              <a:rPr lang="en-US" b="1" dirty="0">
                <a:latin typeface="Default Monospace,Courier New,Courier,monospace"/>
              </a:rPr>
              <a:t>Enhanced Imaging</a:t>
            </a:r>
          </a:p>
          <a:p>
            <a:r>
              <a:rPr lang="en-US" dirty="0">
                <a:latin typeface="Default Monospace,Courier New,Courier,monospace"/>
              </a:rPr>
              <a:t>	High resolution imaging using full 5 </a:t>
            </a:r>
            <a:r>
              <a:rPr lang="en-US" dirty="0" err="1">
                <a:latin typeface="Default Monospace,Courier New,Courier,monospace"/>
              </a:rPr>
              <a:t>Mpix</a:t>
            </a:r>
            <a:r>
              <a:rPr lang="en-US" dirty="0">
                <a:latin typeface="Default Monospace,Courier New,Courier,monospace"/>
              </a:rPr>
              <a:t> (still images)</a:t>
            </a:r>
          </a:p>
          <a:p>
            <a:r>
              <a:rPr lang="en-US" dirty="0">
                <a:latin typeface="Default Monospace,Courier New,Courier,monospace"/>
              </a:rPr>
              <a:t>	Super-resolution by small movements of image sensor or light source (e.g. RGB LED)</a:t>
            </a:r>
          </a:p>
          <a:p>
            <a:endParaRPr lang="en-US" dirty="0">
              <a:latin typeface="Default Monospace,Courier New,Courier,monospace"/>
            </a:endParaRPr>
          </a:p>
          <a:p>
            <a:r>
              <a:rPr lang="en-US" b="1" dirty="0">
                <a:latin typeface="Default Monospace,Courier New,Courier,monospace"/>
              </a:rPr>
              <a:t>Detect, Track, ID</a:t>
            </a:r>
            <a:endParaRPr lang="en-US" dirty="0">
              <a:latin typeface="Default Monospace,Courier New,Courier,monospace"/>
            </a:endParaRPr>
          </a:p>
          <a:p>
            <a:r>
              <a:rPr lang="en-US" dirty="0">
                <a:latin typeface="Default Monospace,Courier New,Courier,monospace"/>
              </a:rPr>
              <a:t>	Detection, tracking, identification; improve speed &amp; accuracy performance </a:t>
            </a:r>
          </a:p>
        </p:txBody>
      </p:sp>
    </p:spTree>
    <p:extLst>
      <p:ext uri="{BB962C8B-B14F-4D97-AF65-F5344CB8AC3E}">
        <p14:creationId xmlns:p14="http://schemas.microsoft.com/office/powerpoint/2010/main" val="2118848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9B7E99-F66D-4578-8A21-14B5BE5763D9}"/>
              </a:ext>
            </a:extLst>
          </p:cNvPr>
          <p:cNvSpPr txBox="1"/>
          <p:nvPr/>
        </p:nvSpPr>
        <p:spPr>
          <a:xfrm>
            <a:off x="399011" y="374073"/>
            <a:ext cx="8413201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BIOLOGY PROJECTS</a:t>
            </a:r>
          </a:p>
          <a:p>
            <a:endParaRPr lang="en-US" dirty="0"/>
          </a:p>
          <a:p>
            <a:r>
              <a:rPr lang="en-US" b="1" dirty="0"/>
              <a:t>Samples</a:t>
            </a:r>
          </a:p>
          <a:p>
            <a:r>
              <a:rPr lang="en-US" dirty="0"/>
              <a:t>	Collect samples from outside and classify</a:t>
            </a:r>
          </a:p>
          <a:p>
            <a:r>
              <a:rPr lang="en-US" dirty="0"/>
              <a:t>	Spatial and temporal distribution sampling and modeling</a:t>
            </a:r>
          </a:p>
          <a:p>
            <a:endParaRPr lang="en-US" dirty="0"/>
          </a:p>
          <a:p>
            <a:r>
              <a:rPr lang="en-US" b="1" dirty="0"/>
              <a:t>Chemical Response</a:t>
            </a:r>
          </a:p>
          <a:p>
            <a:r>
              <a:rPr lang="en-US" dirty="0"/>
              <a:t>	Chemical impact on plankton shape and movement, short term and long term</a:t>
            </a:r>
          </a:p>
          <a:p>
            <a:r>
              <a:rPr lang="en-US" dirty="0"/>
              <a:t>	Thermal impact (hot or cold)</a:t>
            </a:r>
          </a:p>
          <a:p>
            <a:endParaRPr lang="en-US" dirty="0"/>
          </a:p>
          <a:p>
            <a:r>
              <a:rPr lang="en-US" b="1" dirty="0"/>
              <a:t>Inter-species Interaction</a:t>
            </a:r>
          </a:p>
          <a:p>
            <a:r>
              <a:rPr lang="en-US" dirty="0"/>
              <a:t>	Predator/pray, symbiotic</a:t>
            </a:r>
          </a:p>
          <a:p>
            <a:endParaRPr lang="en-US" dirty="0"/>
          </a:p>
          <a:p>
            <a:r>
              <a:rPr lang="en-US" b="1" dirty="0"/>
              <a:t>Long Term Monitoring </a:t>
            </a:r>
          </a:p>
          <a:p>
            <a:r>
              <a:rPr lang="en-US" dirty="0"/>
              <a:t>	Observe life cycle (reproduction)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235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1061</Words>
  <Application>Microsoft Office PowerPoint</Application>
  <PresentationFormat>Widescreen</PresentationFormat>
  <Paragraphs>150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Default Monospace,Courier New,Courier,monospace</vt:lpstr>
      <vt:lpstr>Office Theme</vt:lpstr>
      <vt:lpstr>Detection, Tracking and Identification Microscope Projects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Microscope Projects</dc:title>
  <dc:creator>Thomas Zimmerman</dc:creator>
  <cp:lastModifiedBy>Thomas Zimmerman</cp:lastModifiedBy>
  <cp:revision>22</cp:revision>
  <dcterms:created xsi:type="dcterms:W3CDTF">2019-09-11T01:19:45Z</dcterms:created>
  <dcterms:modified xsi:type="dcterms:W3CDTF">2023-05-13T22:41:08Z</dcterms:modified>
</cp:coreProperties>
</file>

<file path=docProps/thumbnail.jpeg>
</file>